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1" r:id="rId2"/>
    <p:sldMasterId id="2147483652" r:id="rId3"/>
    <p:sldMasterId id="2147483653" r:id="rId4"/>
  </p:sldMasterIdLst>
  <p:notesMasterIdLst>
    <p:notesMasterId r:id="rId15"/>
  </p:notesMasterIdLst>
  <p:handoutMasterIdLst>
    <p:handoutMasterId r:id="rId16"/>
  </p:handoutMasterIdLst>
  <p:sldIdLst>
    <p:sldId id="256" r:id="rId5"/>
    <p:sldId id="323" r:id="rId6"/>
    <p:sldId id="324" r:id="rId7"/>
    <p:sldId id="329" r:id="rId8"/>
    <p:sldId id="328" r:id="rId9"/>
    <p:sldId id="307" r:id="rId10"/>
    <p:sldId id="289" r:id="rId11"/>
    <p:sldId id="310" r:id="rId12"/>
    <p:sldId id="330" r:id="rId13"/>
    <p:sldId id="327" r:id="rId1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06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920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FF6F9D-B3B7-4889-8A03-ED97C4D91EA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810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2EA53B-B972-4823-92A1-64B04726979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65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57132-746B-4A65-B109-5466350B591D}" type="slidenum">
              <a:rPr lang="fr-FR" smtClean="0"/>
              <a:pPr/>
              <a:t>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9955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0C99-D0DE-4D7C-A23B-6F0E1F032D98}" type="slidenum">
              <a:rPr lang="fr-FR" smtClean="0"/>
              <a:pPr/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3366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32911-E3F7-47C0-B7F2-99FB213461A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54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28EF5-5F36-48C9-A75E-300A202E72D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820A2-5AAA-400F-AEB3-7B4F93162B4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74863" cy="4954587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75362" cy="49545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CCB73-90E2-4DEA-ABD5-3E815E45925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3A03-4107-4AA3-953B-147FCC88E75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333375"/>
            <a:ext cx="2171700" cy="57927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362700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1CE1-99D9-4794-9247-EE2A1419EF0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559A-2EF4-4A67-88D3-044EEE9825E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498FA-3565-4384-B432-313F760494B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5EA5-5CD4-4364-A9CE-260E0C591DD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7D6E-F4BC-40B2-A8EC-98B0AE89C2A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6979-9EEE-4BE8-B86B-C3F616B1AACC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53607-6279-4C50-84FB-5C90E1686DF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773238"/>
            <a:ext cx="4075112" cy="345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2800" y="1773238"/>
            <a:ext cx="4075113" cy="345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1B418-8776-4BD5-ABD9-EEE9AB8D436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02D6-FAEB-44C4-91D0-E48FEF48262C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E6462-FD7E-4F4C-8AD4-F69129960EE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E32BC-76B6-4C84-8D7D-88298579D5C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94D8D-245B-44A1-85BB-52772EBB37B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DCD5-3225-437E-8029-3D6E4E32CDE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E80B-8396-4D22-9976-38E7272EDD5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1D83-6503-46CF-94B3-5D379BA8FEF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7ABDF-8413-4FEF-A1A9-03BFAB8C3CF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32025-5D9B-4495-BD0C-DB3AE1F07EA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1B89-6E51-43CB-AEA9-56D1644394A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3E859B-18EE-4199-BB5E-BB2BF61EE54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73238"/>
            <a:ext cx="8302625" cy="345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  <a:p>
            <a:pPr lvl="0"/>
            <a:r>
              <a:rPr lang="fr-FR" smtClean="0"/>
              <a:t>Cliquez pour modifier</a:t>
            </a:r>
          </a:p>
          <a:p>
            <a:pPr lvl="0"/>
            <a:r>
              <a:rPr lang="fr-FR" smtClean="0"/>
              <a:t> les styles du texte du masque</a:t>
            </a:r>
          </a:p>
          <a:p>
            <a:pPr lvl="0"/>
            <a:endParaRPr lang="fr-FR" smtClean="0"/>
          </a:p>
          <a:p>
            <a:pPr lvl="0"/>
            <a:endParaRPr 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4400">
          <a:solidFill>
            <a:srgbClr val="0089A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2825" y="333375"/>
            <a:ext cx="68611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9700" name="Rectangle 4"/>
          <p:cNvSpPr>
            <a:spLocks noChangeArrowheads="1"/>
          </p:cNvSpPr>
          <p:nvPr userDrawn="1"/>
        </p:nvSpPr>
        <p:spPr bwMode="auto">
          <a:xfrm>
            <a:off x="323850" y="5661025"/>
            <a:ext cx="1439863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000">
              <a:solidFill>
                <a:srgbClr val="009999"/>
              </a:solidFill>
              <a:latin typeface="Futura BT Bold Condensed" pitchFamily="34" charset="0"/>
              <a:cs typeface="Arial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 userDrawn="1"/>
        </p:nvSpPr>
        <p:spPr bwMode="auto">
          <a:xfrm>
            <a:off x="2124075" y="6613525"/>
            <a:ext cx="590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000" b="1" i="1">
                <a:solidFill>
                  <a:srgbClr val="004F87"/>
                </a:solidFill>
                <a:latin typeface="Arial" charset="0"/>
                <a:cs typeface="Arial" charset="0"/>
              </a:rPr>
              <a:t>© 2008 Connaître aujourd’hui, mieux vivre demain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29625" y="928688"/>
            <a:ext cx="614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 baseline="0" dirty="0" smtClean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B019584E-3DAF-4B13-ABCE-C7D533008A5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D48D93-DD37-48B9-9693-80B939EA450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31749" name="Rectangle 5"/>
          <p:cNvSpPr>
            <a:spLocks noChangeArrowheads="1"/>
          </p:cNvSpPr>
          <p:nvPr userDrawn="1"/>
        </p:nvSpPr>
        <p:spPr bwMode="auto">
          <a:xfrm>
            <a:off x="2916238" y="6308725"/>
            <a:ext cx="3186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b="1" i="1">
                <a:solidFill>
                  <a:srgbClr val="004F87"/>
                </a:solidFill>
                <a:latin typeface="Arial" charset="0"/>
                <a:cs typeface="+mn-cs"/>
              </a:rPr>
              <a:t>© 2008 Connaître aujourd’hui, mieux vivre demain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059113" y="6237288"/>
            <a:ext cx="26709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 i="1" dirty="0">
                <a:solidFill>
                  <a:schemeClr val="accent2"/>
                </a:solidFill>
              </a:rPr>
              <a:t>©</a:t>
            </a:r>
            <a:r>
              <a:rPr lang="fr-FR" sz="1000" b="1" dirty="0">
                <a:solidFill>
                  <a:schemeClr val="accent2"/>
                </a:solidFill>
              </a:rPr>
              <a:t>  2008 </a:t>
            </a:r>
            <a:r>
              <a:rPr lang="en-US" sz="1000" b="1" dirty="0" smtClean="0">
                <a:solidFill>
                  <a:schemeClr val="accent2"/>
                </a:solidFill>
              </a:rPr>
              <a:t>know today, live better tomorrow</a:t>
            </a:r>
            <a:endParaRPr lang="en-US" sz="1000" b="1" dirty="0">
              <a:solidFill>
                <a:schemeClr val="accent2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18208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 descr="iridium_corner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48880"/>
            <a:ext cx="26400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11" y="4149080"/>
            <a:ext cx="1924689" cy="9012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7" y="5241871"/>
            <a:ext cx="1786025" cy="116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031" y="1844824"/>
            <a:ext cx="8302625" cy="381642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</a:pPr>
            <a:endParaRPr lang="fr-FR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</a:pPr>
            <a:r>
              <a:rPr lang="fr-FR" sz="3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VMS + BLACKBOX + ERS</a:t>
            </a:r>
          </a:p>
          <a:p>
            <a:pPr eaLnBrk="1" hangingPunct="1">
              <a:spcBef>
                <a:spcPct val="0"/>
              </a:spcBef>
            </a:pPr>
            <a:endParaRPr lang="fr-FR" sz="20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</a:pPr>
            <a:endParaRPr lang="fr-FR" sz="2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</a:pPr>
            <a:r>
              <a:rPr lang="fr-FR" sz="2000" b="1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Dank</a:t>
            </a:r>
            <a:r>
              <a:rPr lang="fr-FR" sz="2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fr-FR" sz="2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uw</a:t>
            </a:r>
            <a:r>
              <a:rPr lang="fr-FR" sz="2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aandacht</a:t>
            </a:r>
            <a:endParaRPr lang="fr-FR" sz="20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</a:pPr>
            <a:endParaRPr lang="fr-FR" sz="2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</a:pPr>
            <a:r>
              <a:rPr lang="fr-FR" sz="2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Maerten van Uggelen (Alphatron) en Stefan Meun-Visser (Marble)</a:t>
            </a:r>
            <a:endParaRPr lang="fr-FR" sz="20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88840"/>
            <a:ext cx="1115541" cy="72752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04856"/>
            <a:ext cx="1368152" cy="6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 </a:t>
            </a:r>
            <a:r>
              <a:rPr lang="en-GB" sz="800" smtClean="0"/>
              <a:t>Page </a:t>
            </a:r>
            <a:fld id="{FCE5131B-B390-4596-B421-BC21CFE61A06}" type="slidenum">
              <a:rPr lang="en-GB" sz="800" smtClean="0"/>
              <a:pPr/>
              <a:t>2</a:t>
            </a:fld>
            <a:endParaRPr lang="en-GB" sz="800" smtClean="0"/>
          </a:p>
        </p:txBody>
      </p:sp>
      <p:sp>
        <p:nvSpPr>
          <p:cNvPr id="9" name="Espace réservé du contenu 9"/>
          <p:cNvSpPr txBox="1">
            <a:spLocks/>
          </p:cNvSpPr>
          <p:nvPr/>
        </p:nvSpPr>
        <p:spPr bwMode="auto">
          <a:xfrm>
            <a:off x="180975" y="1279525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GB" sz="2000" b="1" i="1" dirty="0">
                <a:solidFill>
                  <a:schemeClr val="bg1"/>
                </a:solidFill>
                <a:latin typeface="+mn-lt"/>
              </a:rPr>
              <a:t>Receiving, processing, validating, distributing and archiving data</a:t>
            </a:r>
          </a:p>
          <a:p>
            <a:pPr marL="342900" indent="-342900" algn="ctr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GB" sz="2000" b="1" i="1" dirty="0">
                <a:solidFill>
                  <a:schemeClr val="bg1"/>
                </a:solidFill>
                <a:latin typeface="+mn-lt"/>
              </a:rPr>
              <a:t>from approximately 80 instruments carried on almost 40 satellites</a:t>
            </a:r>
          </a:p>
        </p:txBody>
      </p:sp>
      <p:sp>
        <p:nvSpPr>
          <p:cNvPr id="13" name="Espace réservé du contenu 9"/>
          <p:cNvSpPr txBox="1">
            <a:spLocks/>
          </p:cNvSpPr>
          <p:nvPr/>
        </p:nvSpPr>
        <p:spPr bwMode="auto">
          <a:xfrm>
            <a:off x="5724525" y="5599113"/>
            <a:ext cx="39608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sz="1600"/>
              <a:t/>
            </a:r>
            <a:br>
              <a:rPr lang="en-GB" sz="1600"/>
            </a:br>
            <a:endParaRPr lang="en-GB" sz="1600" kern="0">
              <a:latin typeface="+mn-lt"/>
            </a:endParaRPr>
          </a:p>
        </p:txBody>
      </p:sp>
      <p:pic>
        <p:nvPicPr>
          <p:cNvPr id="7174" name="Image 9" descr="visualisation de l ensemble des balises argo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25"/>
            <a:ext cx="2143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mage 23" descr="Europa_T300x300_4800x3300 copie copie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0" y="5195888"/>
            <a:ext cx="212407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Image 11" descr="MSL_Serie_MERGED_Global_IB_RWT_PGR_Adjus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6338"/>
            <a:ext cx="2057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ZoneTexte 75"/>
          <p:cNvSpPr txBox="1">
            <a:spLocks noChangeArrowheads="1"/>
          </p:cNvSpPr>
          <p:nvPr/>
        </p:nvSpPr>
        <p:spPr bwMode="auto">
          <a:xfrm>
            <a:off x="7102475" y="3068638"/>
            <a:ext cx="200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kzidenz-Grotesk BQ MedCnd" pitchFamily="2" charset="0"/>
              </a:rPr>
              <a:t>15,000</a:t>
            </a:r>
            <a:r>
              <a:rPr lang="en-GB" sz="1600">
                <a:solidFill>
                  <a:schemeClr val="bg1"/>
                </a:solidFill>
                <a:latin typeface="Akzidenz-Grotesk BQ MedCnd" pitchFamily="2" charset="0"/>
              </a:rPr>
              <a:t> </a:t>
            </a:r>
            <a:r>
              <a:rPr lang="en-GB" sz="1200">
                <a:solidFill>
                  <a:schemeClr val="bg1"/>
                </a:solidFill>
                <a:latin typeface="Akzidenz-Grotesk BQ MedCnd" pitchFamily="2" charset="0"/>
              </a:rPr>
              <a:t>radar images processed each year</a:t>
            </a:r>
            <a:endParaRPr lang="fr-FR" sz="1200">
              <a:solidFill>
                <a:schemeClr val="bg1"/>
              </a:solidFill>
              <a:latin typeface="Akzidenz-Grotesk BQ MedCnd" pitchFamily="2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rot="10800000">
            <a:off x="7246938" y="3346450"/>
            <a:ext cx="1763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ZoneTexte 78"/>
          <p:cNvSpPr txBox="1">
            <a:spLocks noChangeArrowheads="1"/>
          </p:cNvSpPr>
          <p:nvPr/>
        </p:nvSpPr>
        <p:spPr bwMode="auto">
          <a:xfrm>
            <a:off x="3957638" y="4098925"/>
            <a:ext cx="3097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kzidenz-Grotesk BQ MedCnd" pitchFamily="2" charset="0"/>
              </a:rPr>
              <a:t>Centimetre-precision ocean </a:t>
            </a:r>
          </a:p>
          <a:p>
            <a:r>
              <a:rPr lang="en-GB" sz="1600" b="1">
                <a:solidFill>
                  <a:schemeClr val="bg1"/>
                </a:solidFill>
                <a:latin typeface="Akzidenz-Grotesk BQ MedCnd" pitchFamily="2" charset="0"/>
              </a:rPr>
              <a:t>topography</a:t>
            </a:r>
            <a:r>
              <a:rPr lang="en-GB" sz="1600">
                <a:solidFill>
                  <a:schemeClr val="bg1"/>
                </a:solidFill>
                <a:latin typeface="Akzidenz-Grotesk BQ MedCnd" pitchFamily="2" charset="0"/>
              </a:rPr>
              <a:t> </a:t>
            </a:r>
            <a:r>
              <a:rPr lang="en-GB" sz="1200">
                <a:solidFill>
                  <a:schemeClr val="bg1"/>
                </a:solidFill>
                <a:latin typeface="Akzidenz-Grotesk BQ MedCnd" pitchFamily="2" charset="0"/>
              </a:rPr>
              <a:t>in 48 hours</a:t>
            </a:r>
            <a:r>
              <a:rPr lang="fr-FR" sz="1200">
                <a:solidFill>
                  <a:schemeClr val="bg1"/>
                </a:solidFill>
                <a:latin typeface="Akzidenz-Grotesk BQ MedCnd" pitchFamily="2" charset="0"/>
              </a:rPr>
              <a:t/>
            </a:r>
            <a:br>
              <a:rPr lang="fr-FR" sz="1200">
                <a:solidFill>
                  <a:schemeClr val="bg1"/>
                </a:solidFill>
                <a:latin typeface="Akzidenz-Grotesk BQ MedCnd" pitchFamily="2" charset="0"/>
              </a:rPr>
            </a:br>
            <a:endParaRPr lang="fr-FR" sz="1200">
              <a:solidFill>
                <a:schemeClr val="bg1"/>
              </a:solidFill>
              <a:latin typeface="Akzidenz-Grotesk BQ MedCnd" pitchFamily="2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rot="10800000">
            <a:off x="3803650" y="4364038"/>
            <a:ext cx="1489075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0800000">
            <a:off x="2114550" y="6597650"/>
            <a:ext cx="873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2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6763" y="2146300"/>
            <a:ext cx="7107237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02474" y="274638"/>
            <a:ext cx="1584325" cy="28575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24/7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91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404664"/>
            <a:ext cx="4102174" cy="360363"/>
          </a:xfrm>
        </p:spPr>
        <p:txBody>
          <a:bodyPr/>
          <a:lstStyle/>
          <a:p>
            <a:pPr eaLnBrk="1" hangingPunct="1"/>
            <a:r>
              <a:rPr lang="en-GB" sz="2000" dirty="0" smtClean="0">
                <a:solidFill>
                  <a:schemeClr val="bg1"/>
                </a:solidFill>
              </a:rPr>
              <a:t>Providing services and applications</a:t>
            </a:r>
          </a:p>
        </p:txBody>
      </p:sp>
      <p:sp>
        <p:nvSpPr>
          <p:cNvPr id="92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 </a:t>
            </a:r>
            <a:r>
              <a:rPr lang="en-GB" sz="800" smtClean="0"/>
              <a:t>Page </a:t>
            </a:r>
            <a:fld id="{485E6E69-0A06-4EA7-BBD4-D1493BBA563B}" type="slidenum">
              <a:rPr lang="en-GB" sz="800" smtClean="0"/>
              <a:pPr/>
              <a:t>3</a:t>
            </a:fld>
            <a:endParaRPr lang="en-GB" sz="800" smtClean="0"/>
          </a:p>
        </p:txBody>
      </p:sp>
      <p:sp>
        <p:nvSpPr>
          <p:cNvPr id="9" name="Espace réservé du contenu 9"/>
          <p:cNvSpPr txBox="1">
            <a:spLocks/>
          </p:cNvSpPr>
          <p:nvPr/>
        </p:nvSpPr>
        <p:spPr bwMode="auto">
          <a:xfrm>
            <a:off x="4932363" y="1423988"/>
            <a:ext cx="38877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003399"/>
              </a:buClr>
              <a:defRPr/>
            </a:pPr>
            <a:r>
              <a:rPr lang="en-GB" sz="2000" b="1" i="1" dirty="0">
                <a:solidFill>
                  <a:schemeClr val="bg1"/>
                </a:solidFill>
                <a:latin typeface="+mn-lt"/>
              </a:rPr>
              <a:t>Tracking: tracking movable assets – merchant ships, tankers, fishing boats, sailing boats, offshore platforms, animals, etc.</a:t>
            </a:r>
          </a:p>
          <a:p>
            <a:pPr>
              <a:spcBef>
                <a:spcPct val="20000"/>
              </a:spcBef>
              <a:buClr>
                <a:srgbClr val="003399"/>
              </a:buClr>
              <a:defRPr/>
            </a:pPr>
            <a:endParaRPr lang="en-GB" sz="2000" b="1" i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003399"/>
              </a:buClr>
              <a:defRPr/>
            </a:pPr>
            <a:r>
              <a:rPr lang="en-GB" sz="2000" b="1" i="1" dirty="0" smtClean="0">
                <a:solidFill>
                  <a:schemeClr val="bg1"/>
                </a:solidFill>
                <a:latin typeface="+mn-lt"/>
              </a:rPr>
              <a:t>Surveillance</a:t>
            </a:r>
            <a:r>
              <a:rPr lang="en-GB" sz="2000" b="1" i="1" dirty="0">
                <a:solidFill>
                  <a:schemeClr val="bg1"/>
                </a:solidFill>
                <a:latin typeface="+mn-lt"/>
              </a:rPr>
              <a:t>: detecting pollution, detecting illegal fishing boats, observing ocean conditions, etc.</a:t>
            </a:r>
          </a:p>
          <a:p>
            <a:pPr>
              <a:spcBef>
                <a:spcPct val="20000"/>
              </a:spcBef>
              <a:buClr>
                <a:srgbClr val="003399"/>
              </a:buClr>
              <a:defRPr/>
            </a:pPr>
            <a:endParaRPr lang="en-GB" sz="2000" b="1" i="1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003399"/>
              </a:buClr>
              <a:defRPr/>
            </a:pPr>
            <a:endParaRPr lang="en-GB" sz="2000" b="1" i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003399"/>
              </a:buClr>
              <a:defRPr/>
            </a:pPr>
            <a:r>
              <a:rPr lang="en-GB" sz="2000" b="1" i="1" dirty="0" smtClean="0">
                <a:solidFill>
                  <a:schemeClr val="bg1"/>
                </a:solidFill>
                <a:latin typeface="+mn-lt"/>
              </a:rPr>
              <a:t>Ocean </a:t>
            </a:r>
            <a:r>
              <a:rPr lang="en-GB" sz="2000" b="1" i="1" dirty="0">
                <a:solidFill>
                  <a:schemeClr val="bg1"/>
                </a:solidFill>
                <a:latin typeface="+mn-lt"/>
              </a:rPr>
              <a:t>conditions: maritime routing, ocean weather bulletins for oil rigs, etc.</a:t>
            </a:r>
          </a:p>
          <a:p>
            <a:pPr>
              <a:spcBef>
                <a:spcPct val="20000"/>
              </a:spcBef>
              <a:defRPr/>
            </a:pPr>
            <a:endParaRPr lang="en-GB" sz="20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GB" sz="20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GB" sz="20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GB" sz="20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GB" sz="20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GB" sz="1600" kern="0" dirty="0">
                <a:latin typeface="+mn-lt"/>
              </a:rPr>
              <a:t>	</a:t>
            </a:r>
            <a:endParaRPr lang="en-GB" sz="1600" b="1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GB" sz="16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GB" sz="1600" kern="0" dirty="0">
              <a:latin typeface="+mn-lt"/>
            </a:endParaRPr>
          </a:p>
          <a:p>
            <a:pPr marL="0" lvl="1">
              <a:spcBef>
                <a:spcPct val="20000"/>
              </a:spcBef>
              <a:defRPr/>
            </a:pPr>
            <a:endParaRPr lang="en-GB" sz="1600" kern="0" dirty="0">
              <a:latin typeface="+mn-lt"/>
            </a:endParaRPr>
          </a:p>
        </p:txBody>
      </p:sp>
      <p:pic>
        <p:nvPicPr>
          <p:cNvPr id="9221" name="Image 10" descr="iStock_000002797673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4" y="1450095"/>
            <a:ext cx="265569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mage 11" descr="Halio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7365" y="1442158"/>
            <a:ext cx="223202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Image 13" descr="POLLUTI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50" y="3339433"/>
            <a:ext cx="2556520" cy="177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Image 12" descr="Ship_Detection_Prestig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3770" y="3345656"/>
            <a:ext cx="2262188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140200" y="4230688"/>
            <a:ext cx="647700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26" name="Image 15" descr="logo cls long align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4259263"/>
            <a:ext cx="568325" cy="98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227" name="Image 17" descr="iStock_OCEANWAVE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50" y="5322497"/>
            <a:ext cx="2541214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Image 18" descr="Tri-Houstonz1-clim.gif"/>
          <p:cNvPicPr>
            <a:picLocks noChangeAspect="1"/>
          </p:cNvPicPr>
          <p:nvPr/>
        </p:nvPicPr>
        <p:blipFill>
          <a:blip r:embed="rId9" cstate="print"/>
          <a:srcRect l="10881" t="17078" b="18297"/>
          <a:stretch>
            <a:fillRect/>
          </a:stretch>
        </p:blipFill>
        <p:spPr bwMode="auto">
          <a:xfrm>
            <a:off x="2705219" y="5345516"/>
            <a:ext cx="22621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80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oneTexte 51"/>
          <p:cNvSpPr txBox="1"/>
          <p:nvPr/>
        </p:nvSpPr>
        <p:spPr>
          <a:xfrm>
            <a:off x="-108520" y="37365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processing chain and operation center</a:t>
            </a:r>
          </a:p>
        </p:txBody>
      </p:sp>
      <p:pic>
        <p:nvPicPr>
          <p:cNvPr id="53" name="Image 52" descr="JYV_534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" descr="datacenter copyrightPierre-Yves Brunaud 2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4464496" cy="309634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7544" y="530120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Thanks to 3 processing centres in back-up, 2 in France (1 at French space agency) and 1 in Washington USA, 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CLS provides 99.5% system availability.</a:t>
            </a:r>
            <a:endParaRPr lang="fr-FR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409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546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Espace réservé du numéro de diapositiv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7F65B-0ED9-4CEF-B771-0160DBA7D9C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593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32825"/>
            <a:ext cx="3250704" cy="346050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Web-based access -</a:t>
            </a:r>
            <a:r>
              <a:rPr lang="en-GB" sz="2000" dirty="0" err="1" smtClean="0">
                <a:solidFill>
                  <a:schemeClr val="bg1"/>
                </a:solidFill>
              </a:rPr>
              <a:t>Fishweb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7F65B-0ED9-4CEF-B771-0160DBA7D9C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5536" y="1153118"/>
            <a:ext cx="86547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The FISH WEB maritime monitoring is a reliable tool that displays position reports from various satellite providers and includes advanced geo-fencing capabilities, alert monitoring and a variety of vessel management features.</a:t>
            </a:r>
          </a:p>
          <a:p>
            <a:r>
              <a:rPr lang="en-US" sz="1600" dirty="0" smtClean="0">
                <a:solidFill>
                  <a:schemeClr val="bg2"/>
                </a:solidFill>
                <a:latin typeface="+mn-lt"/>
              </a:rPr>
              <a:t> </a:t>
            </a:r>
            <a:endParaRPr lang="fr-FR" sz="1600" dirty="0" smtClean="0">
              <a:solidFill>
                <a:schemeClr val="bg2"/>
              </a:solidFill>
              <a:latin typeface="+mn-lt"/>
            </a:endParaRPr>
          </a:p>
          <a:p>
            <a:endParaRPr lang="en-US" sz="1400" i="1" dirty="0" smtClean="0"/>
          </a:p>
          <a:p>
            <a:r>
              <a:rPr lang="en-US" sz="1200" i="1" dirty="0" smtClean="0"/>
              <a:t> </a:t>
            </a:r>
            <a:endParaRPr lang="fr-FR" sz="12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737" y="5105355"/>
            <a:ext cx="1377026" cy="16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3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0628" y="5243024"/>
            <a:ext cx="2376264" cy="143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7009" y="5791263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Weather data and forecast</a:t>
            </a:r>
          </a:p>
        </p:txBody>
      </p:sp>
      <p:pic>
        <p:nvPicPr>
          <p:cNvPr id="367618" name="Image 2" descr="cid:image001.png@01CF6F98.3F62DEB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420888"/>
            <a:ext cx="4656831" cy="261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19" name="Image 4" descr="cid:image003.jpg@01CF5FB0.89AC31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1825" y="2420888"/>
            <a:ext cx="41885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1838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58000" y="928688"/>
            <a:ext cx="2133600" cy="476250"/>
          </a:xfrm>
          <a:noFill/>
        </p:spPr>
        <p:txBody>
          <a:bodyPr/>
          <a:lstStyle/>
          <a:p>
            <a:r>
              <a:rPr lang="fr-FR" b="1" dirty="0">
                <a:latin typeface="Arial" pitchFamily="34" charset="0"/>
              </a:rPr>
              <a:t> </a:t>
            </a:r>
            <a:r>
              <a:rPr lang="fr-FR" sz="800" b="1" dirty="0">
                <a:solidFill>
                  <a:schemeClr val="bg1"/>
                </a:solidFill>
                <a:latin typeface="Arial" pitchFamily="34" charset="0"/>
              </a:rPr>
              <a:t>Page </a:t>
            </a:r>
            <a:fld id="{E70B823C-8BDD-49F2-B4C5-B83ED5AED4EA}" type="slidenum">
              <a:rPr lang="fr-FR" sz="800" b="1">
                <a:solidFill>
                  <a:schemeClr val="bg1"/>
                </a:solidFill>
                <a:latin typeface="Arial" pitchFamily="34" charset="0"/>
              </a:rPr>
              <a:pPr/>
              <a:t>6</a:t>
            </a:fld>
            <a:endParaRPr lang="fr-FR" sz="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429000" y="6429375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 i="1" dirty="0">
                <a:solidFill>
                  <a:schemeClr val="accent2"/>
                </a:solidFill>
              </a:rPr>
              <a:t>©</a:t>
            </a:r>
            <a:r>
              <a:rPr lang="fr-FR" sz="1000" b="1" dirty="0">
                <a:solidFill>
                  <a:schemeClr val="accent2"/>
                </a:solidFill>
              </a:rPr>
              <a:t>  2008 </a:t>
            </a:r>
            <a:r>
              <a:rPr lang="en-US" sz="1000" b="1" dirty="0" smtClean="0">
                <a:solidFill>
                  <a:schemeClr val="accent2"/>
                </a:solidFill>
              </a:rPr>
              <a:t>know today, live better tomorrow</a:t>
            </a:r>
            <a:endParaRPr lang="fr-FR" sz="10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0"/>
            <a:ext cx="18002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</a:t>
            </a:r>
            <a:endParaRPr lang="fr-FR" dirty="0"/>
          </a:p>
        </p:txBody>
      </p:sp>
      <p:pic>
        <p:nvPicPr>
          <p:cNvPr id="16" name="Image 15" descr="logo_cls group sq colocs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6632"/>
            <a:ext cx="916124" cy="914400"/>
          </a:xfrm>
          <a:prstGeom prst="rect">
            <a:avLst/>
          </a:prstGeom>
        </p:spPr>
      </p:pic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15008" y="2852936"/>
            <a:ext cx="8928992" cy="1224136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sz="4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SATELLITE TERMINAL </a:t>
            </a:r>
          </a:p>
          <a:p>
            <a:pPr eaLnBrk="1" hangingPunct="1">
              <a:spcBef>
                <a:spcPct val="0"/>
              </a:spcBef>
            </a:pPr>
            <a:endParaRPr lang="en-US" sz="14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58000" y="928688"/>
            <a:ext cx="2133600" cy="476250"/>
          </a:xfrm>
          <a:noFill/>
        </p:spPr>
        <p:txBody>
          <a:bodyPr/>
          <a:lstStyle/>
          <a:p>
            <a:r>
              <a:rPr lang="fr-FR" b="1">
                <a:latin typeface="Arial" pitchFamily="34" charset="0"/>
              </a:rPr>
              <a:t> </a:t>
            </a:r>
            <a:r>
              <a:rPr lang="fr-FR" sz="800" b="1">
                <a:solidFill>
                  <a:schemeClr val="bg1"/>
                </a:solidFill>
                <a:latin typeface="Arial" pitchFamily="34" charset="0"/>
              </a:rPr>
              <a:t>Page </a:t>
            </a:r>
            <a:fld id="{E70B823C-8BDD-49F2-B4C5-B83ED5AED4EA}" type="slidenum">
              <a:rPr lang="fr-FR" sz="800" b="1">
                <a:solidFill>
                  <a:schemeClr val="bg1"/>
                </a:solidFill>
                <a:latin typeface="Arial" pitchFamily="34" charset="0"/>
              </a:rPr>
              <a:pPr/>
              <a:t>7</a:t>
            </a:fld>
            <a:endParaRPr lang="fr-FR" sz="8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736" y="274290"/>
            <a:ext cx="5544616" cy="706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</a:rPr>
              <a:t>LEO : GLOBAL VMS + ERS SATELLITE TERMINAL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429000" y="6429375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 i="1" dirty="0">
                <a:solidFill>
                  <a:schemeClr val="accent2"/>
                </a:solidFill>
              </a:rPr>
              <a:t>©</a:t>
            </a:r>
            <a:r>
              <a:rPr lang="fr-FR" sz="1000" b="1" dirty="0">
                <a:solidFill>
                  <a:schemeClr val="accent2"/>
                </a:solidFill>
              </a:rPr>
              <a:t>  2008 </a:t>
            </a:r>
            <a:r>
              <a:rPr lang="en-US" sz="1000" b="1" dirty="0" smtClean="0">
                <a:solidFill>
                  <a:schemeClr val="accent2"/>
                </a:solidFill>
              </a:rPr>
              <a:t>know today, live better tomorrow</a:t>
            </a:r>
            <a:endParaRPr lang="fr-FR" sz="10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0"/>
            <a:ext cx="18002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</a:t>
            </a:r>
            <a:endParaRPr lang="fr-FR" dirty="0"/>
          </a:p>
        </p:txBody>
      </p:sp>
      <p:pic>
        <p:nvPicPr>
          <p:cNvPr id="16" name="Image 15" descr="logo_cls group sq colocs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6632"/>
            <a:ext cx="916124" cy="914400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79512" y="1124744"/>
            <a:ext cx="5112568" cy="331236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51520" y="1124744"/>
            <a:ext cx="49685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Franklin Gothic Book" pitchFamily="34" charset="0"/>
              </a:rPr>
              <a:t>Real-time position reports (with speed and heading, date and time) </a:t>
            </a:r>
            <a:r>
              <a:rPr lang="en-US" sz="1200" dirty="0" smtClean="0">
                <a:solidFill>
                  <a:schemeClr val="bg1"/>
                </a:solidFill>
              </a:rPr>
              <a:t>Transmission interval between 5 minutes and 63 hours</a:t>
            </a:r>
            <a:endParaRPr lang="en-US" sz="12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Acquisition parameters </a:t>
            </a:r>
            <a:r>
              <a:rPr lang="en-US" sz="1200" dirty="0" err="1" smtClean="0">
                <a:solidFill>
                  <a:schemeClr val="bg1"/>
                </a:solidFill>
              </a:rPr>
              <a:t>geolocation</a:t>
            </a:r>
            <a:r>
              <a:rPr lang="en-US" sz="1200" dirty="0" smtClean="0">
                <a:solidFill>
                  <a:schemeClr val="bg1"/>
                </a:solidFill>
              </a:rPr>
              <a:t> with GPS: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Geographical position precision of the order of a few meters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Heading with a resolution of 1 °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Speed with a resolution of 0.5 knots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Acquisition interval between 5 minutes and 63 hours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Automatic transmission at regular intervals geo-location data, the parameters of the beacon and sensor data: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Dating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Parameters of geo-location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Technical status of the marker (flag intrusion, supply voltage, RSSI ...)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Sensor data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Transmission of event data and geo-location tag parameters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76784"/>
            <a:ext cx="2579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22" name="Rectangle à coins arrondis 21"/>
          <p:cNvSpPr/>
          <p:nvPr/>
        </p:nvSpPr>
        <p:spPr>
          <a:xfrm>
            <a:off x="6156176" y="3448159"/>
            <a:ext cx="2664296" cy="324036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228184" y="3448159"/>
            <a:ext cx="2664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BENEFITS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Certified by European authorities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Global satellite tracking, logbook and email communication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Global Distress Alarm (A4 zone)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Geofencing</a:t>
            </a:r>
            <a:r>
              <a:rPr lang="en-US" sz="1400" dirty="0" smtClean="0">
                <a:solidFill>
                  <a:schemeClr val="bg1"/>
                </a:solidFill>
              </a:rPr>
              <a:t> Mode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</a:rPr>
              <a:t>Extendead</a:t>
            </a:r>
            <a:r>
              <a:rPr lang="en-US" sz="1400" dirty="0" smtClean="0">
                <a:solidFill>
                  <a:schemeClr val="bg1"/>
                </a:solidFill>
              </a:rPr>
              <a:t> battery life (10 days)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Internal memory, Up to 90 days data memory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2 Years warranty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ZoneTexte 12"/>
          <p:cNvSpPr txBox="1">
            <a:spLocks noChangeArrowheads="1"/>
          </p:cNvSpPr>
          <p:nvPr/>
        </p:nvSpPr>
        <p:spPr bwMode="auto">
          <a:xfrm>
            <a:off x="2843808" y="4761061"/>
            <a:ext cx="30607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u="sng" dirty="0"/>
              <a:t>Temperature</a:t>
            </a:r>
            <a:r>
              <a:rPr lang="en-US" sz="1300" dirty="0"/>
              <a:t> :</a:t>
            </a:r>
          </a:p>
          <a:p>
            <a:pPr>
              <a:buFontTx/>
              <a:buChar char="-"/>
            </a:pPr>
            <a:r>
              <a:rPr lang="en-US" sz="1300" dirty="0"/>
              <a:t> operating temperature -20°C à +60°C</a:t>
            </a:r>
          </a:p>
          <a:p>
            <a:pPr>
              <a:buFontTx/>
              <a:buChar char="-"/>
            </a:pPr>
            <a:r>
              <a:rPr lang="en-US" sz="1300" dirty="0"/>
              <a:t> storage temperature de -25°C à +70°C</a:t>
            </a:r>
          </a:p>
          <a:p>
            <a:endParaRPr lang="en-US" sz="1300" dirty="0"/>
          </a:p>
          <a:p>
            <a:r>
              <a:rPr lang="en-US" sz="1300" u="sng" dirty="0"/>
              <a:t>Compliant with EN60945</a:t>
            </a:r>
            <a:r>
              <a:rPr lang="en-US" sz="1300" dirty="0"/>
              <a:t>:</a:t>
            </a:r>
          </a:p>
          <a:p>
            <a:pPr>
              <a:buFontTx/>
              <a:buChar char="-"/>
            </a:pPr>
            <a:r>
              <a:rPr lang="en-US" sz="1300" dirty="0"/>
              <a:t> DOME IP 67</a:t>
            </a:r>
          </a:p>
          <a:p>
            <a:pPr>
              <a:buFontTx/>
              <a:buChar char="-"/>
            </a:pPr>
            <a:r>
              <a:rPr lang="en-US" sz="1300" dirty="0"/>
              <a:t> Junction Box IP 54</a:t>
            </a:r>
          </a:p>
        </p:txBody>
      </p:sp>
      <p:pic>
        <p:nvPicPr>
          <p:cNvPr id="28" name="Image 27" descr="LEO-Europe3_014102010.jpg"/>
          <p:cNvPicPr>
            <a:picLocks noChangeAspect="1"/>
          </p:cNvPicPr>
          <p:nvPr/>
        </p:nvPicPr>
        <p:blipFill>
          <a:blip r:embed="rId5" cstate="print"/>
          <a:srcRect l="14455" t="16864" r="24112" b="20498"/>
          <a:stretch>
            <a:fillRect/>
          </a:stretch>
        </p:blipFill>
        <p:spPr>
          <a:xfrm>
            <a:off x="107504" y="4653136"/>
            <a:ext cx="2353516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http://thumbs.dreamstime.com/z/boat-sketch-26593414.jpg"/>
          <p:cNvPicPr>
            <a:picLocks noChangeAspect="1" noChangeArrowheads="1"/>
          </p:cNvPicPr>
          <p:nvPr/>
        </p:nvPicPr>
        <p:blipFill>
          <a:blip r:embed="rId2" cstate="print"/>
          <a:srcRect l="3489" r="5211" b="18376"/>
          <a:stretch>
            <a:fillRect/>
          </a:stretch>
        </p:blipFill>
        <p:spPr bwMode="auto">
          <a:xfrm>
            <a:off x="1043608" y="2636912"/>
            <a:ext cx="7133078" cy="381642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9552" y="5445224"/>
            <a:ext cx="1440160" cy="936104"/>
          </a:xfrm>
          <a:prstGeom prst="wedgeRectCallout">
            <a:avLst>
              <a:gd name="adj1" fmla="val 184547"/>
              <a:gd name="adj2" fmla="val -10254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6"/>
          <p:cNvGrpSpPr/>
          <p:nvPr/>
        </p:nvGrpSpPr>
        <p:grpSpPr>
          <a:xfrm>
            <a:off x="611560" y="1547500"/>
            <a:ext cx="1800200" cy="1305436"/>
            <a:chOff x="611560" y="1844824"/>
            <a:chExt cx="1800200" cy="1305436"/>
          </a:xfrm>
        </p:grpSpPr>
        <p:sp>
          <p:nvSpPr>
            <p:cNvPr id="6" name="Rectangle 5"/>
            <p:cNvSpPr/>
            <p:nvPr/>
          </p:nvSpPr>
          <p:spPr>
            <a:xfrm>
              <a:off x="827584" y="1844824"/>
              <a:ext cx="1368152" cy="936104"/>
            </a:xfrm>
            <a:prstGeom prst="wedgeRectCallout">
              <a:avLst>
                <a:gd name="adj1" fmla="val 116928"/>
                <a:gd name="adj2" fmla="val 10137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11560" y="278092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Satellite terminal</a:t>
              </a:r>
              <a:endParaRPr lang="fr-FR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539552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Junction box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6876256" y="2996952"/>
            <a:ext cx="1296144" cy="792088"/>
          </a:xfrm>
          <a:prstGeom prst="wedgeRectCallout">
            <a:avLst>
              <a:gd name="adj1" fmla="val -260783"/>
              <a:gd name="adj2" fmla="val 189112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1" t="36678" r="32640" b="4091"/>
          <a:stretch/>
        </p:blipFill>
        <p:spPr>
          <a:xfrm>
            <a:off x="5291750" y="4589096"/>
            <a:ext cx="920982" cy="148079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577446"/>
            <a:ext cx="1296120" cy="863993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5469226"/>
            <a:ext cx="1368152" cy="912102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98" y="2827792"/>
            <a:ext cx="1387459" cy="1120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1" t="36678" r="32640" b="4091"/>
          <a:stretch/>
        </p:blipFill>
        <p:spPr>
          <a:xfrm>
            <a:off x="6300192" y="1916832"/>
            <a:ext cx="2201347" cy="35394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73" y="1817019"/>
            <a:ext cx="4422206" cy="35721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389"/>
            <a:ext cx="2671430" cy="51435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4950"/>
            <a:ext cx="9144000" cy="15430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4" y="2157612"/>
            <a:ext cx="971525" cy="63360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23528" y="3234288"/>
            <a:ext cx="1693669" cy="12234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A40043"/>
                </a:solidFill>
              </a:rPr>
              <a:t>MS WDU</a:t>
            </a:r>
          </a:p>
          <a:p>
            <a:r>
              <a:rPr lang="nl-NL" sz="1050" b="1" dirty="0">
                <a:solidFill>
                  <a:schemeClr val="bg1">
                    <a:lumMod val="50000"/>
                  </a:schemeClr>
                </a:solidFill>
              </a:rPr>
              <a:t>Garnalen visserij</a:t>
            </a:r>
          </a:p>
          <a:p>
            <a:endParaRPr lang="nl-NL" sz="900" b="1" dirty="0">
              <a:solidFill>
                <a:schemeClr val="bg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2">
                    <a:lumMod val="50000"/>
                  </a:schemeClr>
                </a:solidFill>
              </a:rPr>
              <a:t>1 MS WDU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2">
                    <a:lumMod val="50000"/>
                  </a:schemeClr>
                </a:solidFill>
              </a:rPr>
              <a:t>4 Sensoren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2">
                    <a:lumMod val="50000"/>
                  </a:schemeClr>
                </a:solidFill>
              </a:rPr>
              <a:t>4 </a:t>
            </a:r>
            <a:r>
              <a:rPr lang="nl-NL" sz="1200" dirty="0" err="1">
                <a:solidFill>
                  <a:schemeClr val="bg2">
                    <a:lumMod val="50000"/>
                  </a:schemeClr>
                </a:solidFill>
              </a:rPr>
              <a:t>Brackets</a:t>
            </a:r>
            <a:endParaRPr lang="nl-NL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5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Conception personnalisée">
  <a:themeElements>
    <a:clrScheme name="6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Conception personnalisée">
  <a:themeElements>
    <a:clrScheme name="9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Conception personnalisée">
  <a:themeElements>
    <a:clrScheme name="7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masque_presentation_institutionnelle</Template>
  <TotalTime>707</TotalTime>
  <Words>454</Words>
  <Application>Microsoft Office PowerPoint</Application>
  <PresentationFormat>Diavoorstelling (4:3)</PresentationFormat>
  <Paragraphs>93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10</vt:i4>
      </vt:variant>
    </vt:vector>
  </HeadingPairs>
  <TitlesOfParts>
    <vt:vector size="20" baseType="lpstr">
      <vt:lpstr>Akzidenz-Grotesk BQ MedCnd</vt:lpstr>
      <vt:lpstr>Arial</vt:lpstr>
      <vt:lpstr>Calibri</vt:lpstr>
      <vt:lpstr>Franklin Gothic Book</vt:lpstr>
      <vt:lpstr>Futura BT Bold Condensed</vt:lpstr>
      <vt:lpstr>Times New Roman</vt:lpstr>
      <vt:lpstr>6_Conception personnalisée</vt:lpstr>
      <vt:lpstr>3_Conception personnalisée</vt:lpstr>
      <vt:lpstr>9_Conception personnalisée</vt:lpstr>
      <vt:lpstr>7_Conception personnalisée</vt:lpstr>
      <vt:lpstr>PowerPoint-presentatie</vt:lpstr>
      <vt:lpstr>24/7</vt:lpstr>
      <vt:lpstr>Providing services and applications</vt:lpstr>
      <vt:lpstr>PowerPoint-presentatie</vt:lpstr>
      <vt:lpstr>Web-based access -Fishweb</vt:lpstr>
      <vt:lpstr>PowerPoint-presentatie</vt:lpstr>
      <vt:lpstr>LEO : GLOBAL VMS + ERS SATELLITE TERMINAL</vt:lpstr>
      <vt:lpstr>PowerPoint-presentatie</vt:lpstr>
      <vt:lpstr>PowerPoint-presentatie</vt:lpstr>
      <vt:lpstr>PowerPoint-presentatie</vt:lpstr>
    </vt:vector>
  </TitlesOfParts>
  <Company>CLS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cls</dc:creator>
  <cp:lastModifiedBy>Alphatron</cp:lastModifiedBy>
  <cp:revision>54</cp:revision>
  <dcterms:created xsi:type="dcterms:W3CDTF">2008-10-02T12:25:20Z</dcterms:created>
  <dcterms:modified xsi:type="dcterms:W3CDTF">2015-09-30T20:06:32Z</dcterms:modified>
</cp:coreProperties>
</file>